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27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717542"/>
              </p:ext>
            </p:extLst>
          </p:nvPr>
        </p:nvGraphicFramePr>
        <p:xfrm>
          <a:off x="3033488" y="3873260"/>
          <a:ext cx="6125024" cy="605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25024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400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Анализ моделей машинного обучения для выявления </a:t>
                      </a:r>
                      <a:r>
                        <a:rPr lang="ru-RU" sz="180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киберугроз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байесовский классификатор (Naïve Bayes classifier);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Логистическая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регрессия (Logistic regression);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Машина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опорных векторов (Support vector machine);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k-ближайших соседей (k-nearest neighbors);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90E1C-CA3B-4AA1-9113-DD23B824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Наивный Байес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FB26B9-A0EA-4BB5-8AFB-229DB3879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78855"/>
          </a:xfrm>
        </p:spPr>
        <p:txBody>
          <a:bodyPr/>
          <a:lstStyle/>
          <a:p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 – один из самых простых и часто применяемых алгоритмов машинного обучения для классификации текстов, использующий вероятностный подход, основанный на теореме Байеса с сильными предположениями о независимости данных. Наивный Байес рассматривает каждый признак независимо от других признаков и оценивает вероятность влияния каждого из них на итоговый результат. В контексте классификации текстов он обучается на документах каждого класса и вычисляет условную вероятность того, что документ </a:t>
            </a:r>
            <a:r>
              <a:rPr lang="en-US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относится к классу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D88E073-FC05-4FF1-8C54-5370D19AB4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91671" y="4115858"/>
          <a:ext cx="2052044" cy="56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60555" imgH="485244" progId="Equation.DSMT4">
                  <p:embed/>
                </p:oleObj>
              </mc:Choice>
              <mc:Fallback>
                <p:oleObj name="Equation" r:id="rId2" imgW="1760555" imgH="485244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1D88E073-FC05-4FF1-8C54-5370D19AB4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1671" y="4115858"/>
                        <a:ext cx="2052044" cy="56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60BE19-D654-4921-A444-08D991C12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940" y="4925459"/>
            <a:ext cx="6001588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2ABF8-5D62-4221-8B62-69A3DAAA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F0489-FCC8-4D5E-AE02-0DFB0F62F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654074" cy="365392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Машина опорных векторов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 vector machine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еще один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Алгоритм использует пространство признаков, разделяемое гиперплоскостью, расположенной на максимальном расстоянии от ближайших точек двух классов обучающих данных. Чем шире граница, тем меньше ошибка классификатора, и достигается более эффективное разделение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80670" algn="l"/>
                <a:tab pos="5941060" algn="r"/>
              </a:tabLst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Уравнение гиперплоскости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записывается в следующем виде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tabLst>
                <a:tab pos="280670" algn="l"/>
                <a:tab pos="5941060" algn="r"/>
              </a:tabLst>
            </a:pP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B79F005-9C1C-4D12-ABD0-88DBA765AD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2621" y="4169834"/>
          <a:ext cx="1189037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9409" imgH="275895" progId="Equation.DSMT4">
                  <p:embed/>
                </p:oleObj>
              </mc:Choice>
              <mc:Fallback>
                <p:oleObj name="Equation" r:id="rId2" imgW="1189409" imgH="275895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1B79F005-9C1C-4D12-ABD0-88DBA765A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72621" y="4169834"/>
                        <a:ext cx="1189037" cy="27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198DB2-AB61-491E-AB74-2573B2246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66" y="4709521"/>
            <a:ext cx="6315956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3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2F98B-31DC-43A0-B193-E0BFEFFF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08046E-C473-47B3-93D1-C903859E1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087325"/>
            <a:ext cx="10907909" cy="4229655"/>
          </a:xfrm>
        </p:spPr>
        <p:txBody>
          <a:bodyPr/>
          <a:lstStyle/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Разделяющая гиперплоскость Машины опорных векторов применяется преимущественно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двухклассовой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классификации. Тем не менее, она без проблем адаптируется и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с использованием метода «один против всех».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2AD506-AF69-4614-A5C9-4CAD2C3F12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3240362"/>
            <a:ext cx="342900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83F41-353A-4A8A-8485-4B388185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Логистическая регрессия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CD8328-B4AC-47AB-85B7-3BA24FD82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80985"/>
            <a:ext cx="10467807" cy="4566948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Логистическая регрессия предсказывает результат с использованием логистической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функции </a:t>
            </a: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используется подход «один против одного»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чтобы идентифицировать конкретный класс. В этом подходе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несколькими классами разбивается на несколько задач двоичной классификации, где каждый двоичный классификатор обучается на экземплярах, принадлежащих одному классу, и экземплярах, принадлежащих другому классу. Также используется метод «один против всех»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где множество двоичных классификаторов обучаются отличать экземпляры одного класса от всех других экземпляров. Преимущество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заключается в том, что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всех отдельных классификаторов сбалансированы, когда сбалансирован весь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мультиклассовый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957B0BF-7F99-4DF2-A094-F7A299B18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071" y="2739496"/>
          <a:ext cx="13033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3782" imgH="494956" progId="Equation.DSMT4">
                  <p:embed/>
                </p:oleObj>
              </mc:Choice>
              <mc:Fallback>
                <p:oleObj name="Equation" r:id="rId2" imgW="1303782" imgH="494956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0957B0BF-7F99-4DF2-A094-F7A299B18A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0071" y="2739496"/>
                        <a:ext cx="130333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F6C4B-EB3A-45EB-9C50-2F888F648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902" y="3606640"/>
            <a:ext cx="6354062" cy="1143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7F80F0-FA15-4093-BD9A-A7D79215251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7272784" y="2632947"/>
            <a:ext cx="3971925" cy="23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61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26EB8-2908-4D0A-80FE-6F6FD18E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 </a:t>
            </a:r>
            <a:r>
              <a:rPr lang="en-US" dirty="0">
                <a:solidFill>
                  <a:srgbClr val="FFC000"/>
                </a:solidFill>
              </a:rPr>
              <a:t>k-</a:t>
            </a:r>
            <a:r>
              <a:rPr lang="kk-KZ" dirty="0">
                <a:solidFill>
                  <a:srgbClr val="FFC000"/>
                </a:solidFill>
              </a:rPr>
              <a:t>ближайших соседей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2BDA2-F3C3-495A-983B-2302C71F4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25" y="1893118"/>
            <a:ext cx="10874207" cy="4634682"/>
          </a:xfrm>
        </p:spPr>
        <p:txBody>
          <a:bodyPr/>
          <a:lstStyle/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ближайших соседей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один из самых простых алгоритмов классификации данных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вычисляет расстояния между векторами и присваивает точки классу своих k ближайших соседних точек.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алгоритме вычисляется расстояние каждого объекта 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каждого объекта из тестовой выборки до всех объектов из обучающей выборки в пространстве признаков.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 алгоритм обычно классифицирует документы с помощью наиболее широко используемой меры расстояния, называемой евклидовым расстоянием, которая определяется как</a:t>
            </a: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B9FADF4-486D-4B84-9FB5-B429A44C4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3971" y="3360979"/>
          <a:ext cx="21701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69853" imgH="428410" progId="Equation.DSMT4">
                  <p:embed/>
                </p:oleObj>
              </mc:Choice>
              <mc:Fallback>
                <p:oleObj name="Equation" r:id="rId2" imgW="2169853" imgH="428410" progId="Equation.DSMT4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id="{0B9FADF4-486D-4B84-9FB5-B429A44C4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73971" y="3360979"/>
                        <a:ext cx="2170113" cy="42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CAB668-346D-4D76-91FE-E3DC6FD37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837" y="3789604"/>
            <a:ext cx="623021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560</TotalTime>
  <Words>846</Words>
  <Application>Microsoft Office PowerPoint</Application>
  <PresentationFormat>Широкоэкранный</PresentationFormat>
  <Paragraphs>53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Equation</vt:lpstr>
      <vt:lpstr>Лекция 2</vt:lpstr>
      <vt:lpstr>Классификация</vt:lpstr>
      <vt:lpstr>Наивный Байес</vt:lpstr>
      <vt:lpstr>Машина опорных векторов</vt:lpstr>
      <vt:lpstr>Машина опорных векторов</vt:lpstr>
      <vt:lpstr>Логистическая регрессия</vt:lpstr>
      <vt:lpstr>Метод k-ближайших соседей</vt:lpstr>
      <vt:lpstr>Дерево решений</vt:lpstr>
      <vt:lpstr>Дерево решений</vt:lpstr>
      <vt:lpstr>Случайный лес</vt:lpstr>
      <vt:lpstr>Случайный лес</vt:lpstr>
      <vt:lpstr>XGboost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29</cp:revision>
  <dcterms:created xsi:type="dcterms:W3CDTF">2023-08-13T17:19:25Z</dcterms:created>
  <dcterms:modified xsi:type="dcterms:W3CDTF">2025-02-15T16:51:55Z</dcterms:modified>
</cp:coreProperties>
</file>